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9" r:id="rId2"/>
    <p:sldId id="279" r:id="rId3"/>
    <p:sldId id="280" r:id="rId4"/>
    <p:sldId id="281" r:id="rId5"/>
    <p:sldId id="282" r:id="rId6"/>
    <p:sldId id="283" r:id="rId7"/>
    <p:sldId id="285" r:id="rId8"/>
    <p:sldId id="284" r:id="rId9"/>
    <p:sldId id="287" r:id="rId10"/>
    <p:sldId id="286" r:id="rId11"/>
    <p:sldId id="288" r:id="rId12"/>
    <p:sldId id="289" r:id="rId13"/>
    <p:sldId id="290" r:id="rId14"/>
    <p:sldId id="291" r:id="rId15"/>
    <p:sldId id="292" r:id="rId1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7300"/>
    <a:srgbClr val="000000"/>
    <a:srgbClr val="762536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667" autoAdjust="0"/>
  </p:normalViewPr>
  <p:slideViewPr>
    <p:cSldViewPr>
      <p:cViewPr varScale="1">
        <p:scale>
          <a:sx n="84" d="100"/>
          <a:sy n="84" d="100"/>
        </p:scale>
        <p:origin x="-17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2D4CF-7E0B-4DAE-A87C-C1F6FC9C56E1}" type="datetimeFigureOut">
              <a:rPr lang="hu-HU" smtClean="0"/>
              <a:pPr/>
              <a:t>2011.02.17.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86C690-4F62-4AFC-8745-06DC9BF0793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823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Utolsó módosítás: 2011. 02. 17.</a:t>
            </a:r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/>
            <a:r>
              <a:rPr lang="hu-HU" dirty="0" smtClean="0"/>
              <a:t>Rengeteg más modell is elképzelhető</a:t>
            </a:r>
            <a:r>
              <a:rPr lang="hu-HU" baseline="0" dirty="0" smtClean="0"/>
              <a:t> a feladat megoldásaként. Úgy lehet értékelni az egyes modelleket, hogy megnézzük, hogy </a:t>
            </a:r>
          </a:p>
          <a:p>
            <a:pPr algn="l">
              <a:buFontTx/>
              <a:buChar char="-"/>
            </a:pPr>
            <a:r>
              <a:rPr lang="hu-HU" baseline="0" dirty="0" smtClean="0"/>
              <a:t> mennyire kifejezőek, le lehet-e mindent írni velük, amit a rendszerünkből ábrázolni akarunk</a:t>
            </a:r>
          </a:p>
          <a:p>
            <a:pPr algn="l">
              <a:buFontTx/>
              <a:buChar char="-"/>
            </a:pPr>
            <a:r>
              <a:rPr lang="hu-HU" baseline="0" dirty="0" smtClean="0"/>
              <a:t> mennyire könnyű használni az adott modellt, mennyire </a:t>
            </a:r>
            <a:r>
              <a:rPr lang="hu-HU" baseline="0" dirty="0" err="1" smtClean="0"/>
              <a:t>rendundáns</a:t>
            </a:r>
            <a:endParaRPr lang="hu-HU" baseline="0" dirty="0" smtClean="0"/>
          </a:p>
          <a:p>
            <a:pPr algn="l">
              <a:buFontTx/>
              <a:buChar char="-"/>
            </a:pPr>
            <a:r>
              <a:rPr lang="hu-HU" baseline="0" dirty="0" smtClean="0"/>
              <a:t> mennyire egyszerű ott ellenőrzéseket megfogalmazni benne</a:t>
            </a:r>
          </a:p>
          <a:p>
            <a:pPr algn="l">
              <a:buFontTx/>
              <a:buChar char="-"/>
            </a:pPr>
            <a:r>
              <a:rPr lang="hu-HU" baseline="0" dirty="0" smtClean="0"/>
              <a:t> stb.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Egy-két példány felrajzolása</a:t>
            </a:r>
            <a:r>
              <a:rPr lang="hu-HU" baseline="0" dirty="0" smtClean="0"/>
              <a:t> esetén van már visszajelzés, hogy mennyire jól használható az adott modell. Itt most pl. látszik, hogy jó néhány dolgon kéne még javítani.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6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374767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246435"/>
            <a:ext cx="6400800" cy="12779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 dirty="0"/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0" y="6356350"/>
            <a:ext cx="9144000" cy="501650"/>
          </a:xfrm>
          <a:prstGeom prst="rect">
            <a:avLst/>
          </a:prstGeom>
          <a:solidFill>
            <a:srgbClr val="76253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8" name="Text Box 10"/>
          <p:cNvSpPr txBox="1">
            <a:spLocks noChangeArrowheads="1"/>
          </p:cNvSpPr>
          <p:nvPr userDrawn="1"/>
        </p:nvSpPr>
        <p:spPr bwMode="auto">
          <a:xfrm>
            <a:off x="-17463" y="6413500"/>
            <a:ext cx="3649663" cy="396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defTabSz="762000"/>
            <a:r>
              <a:rPr lang="hu-HU" sz="1000" b="1" dirty="0">
                <a:solidFill>
                  <a:schemeClr val="bg1"/>
                </a:solidFill>
                <a:latin typeface="+mn-lt"/>
              </a:rPr>
              <a:t>Budapesti Műszaki és Gazdaságtudományi Egyetem</a:t>
            </a:r>
          </a:p>
          <a:p>
            <a:pPr algn="l" defTabSz="762000"/>
            <a:r>
              <a:rPr lang="hu-HU" sz="1000" b="1" dirty="0">
                <a:solidFill>
                  <a:schemeClr val="bg1"/>
                </a:solidFill>
                <a:latin typeface="+mn-lt"/>
              </a:rPr>
              <a:t>Méréstechnika és Információs Rendszerek Tanszék</a:t>
            </a:r>
          </a:p>
        </p:txBody>
      </p:sp>
      <p:pic>
        <p:nvPicPr>
          <p:cNvPr id="9" name="Picture 18" descr="muegyetem_logo_bord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77125" y="6384925"/>
            <a:ext cx="1666875" cy="473075"/>
          </a:xfrm>
          <a:prstGeom prst="rect">
            <a:avLst/>
          </a:prstGeom>
          <a:noFill/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12622" y="5250846"/>
            <a:ext cx="1888860" cy="637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20"/>
          <p:cNvSpPr>
            <a:spLocks noChangeArrowheads="1"/>
          </p:cNvSpPr>
          <p:nvPr userDrawn="1"/>
        </p:nvSpPr>
        <p:spPr bwMode="auto">
          <a:xfrm>
            <a:off x="0" y="0"/>
            <a:ext cx="9144000" cy="501650"/>
          </a:xfrm>
          <a:prstGeom prst="rect">
            <a:avLst/>
          </a:prstGeom>
          <a:solidFill>
            <a:srgbClr val="76253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596" y="2844792"/>
            <a:ext cx="7776000" cy="1362075"/>
          </a:xfr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8596" y="4195773"/>
            <a:ext cx="7772400" cy="1500187"/>
          </a:xfrm>
          <a:ln>
            <a:solidFill>
              <a:srgbClr val="000000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17414" y="836578"/>
            <a:ext cx="4378386" cy="551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199" y="836577"/>
            <a:ext cx="4341873" cy="5513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7413" y="1019142"/>
            <a:ext cx="8872659" cy="53674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650960" y="0"/>
            <a:ext cx="7493040" cy="720000"/>
          </a:xfrm>
          <a:ln w="19050">
            <a:noFill/>
          </a:ln>
        </p:spPr>
        <p:txBody>
          <a:bodyPr anchor="ctr">
            <a:noAutofit/>
          </a:bodyPr>
          <a:lstStyle>
            <a:lvl1pPr marL="0" indent="0">
              <a:buNone/>
              <a:defRPr sz="4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églalap 4"/>
          <p:cNvSpPr/>
          <p:nvPr userDrawn="1"/>
        </p:nvSpPr>
        <p:spPr>
          <a:xfrm>
            <a:off x="0" y="0"/>
            <a:ext cx="1679597" cy="730260"/>
          </a:xfrm>
          <a:prstGeom prst="rect">
            <a:avLst/>
          </a:prstGeom>
          <a:solidFill>
            <a:srgbClr val="762536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hu-HU" sz="4000" dirty="0" smtClean="0">
                <a:solidFill>
                  <a:schemeClr val="bg1"/>
                </a:solidFill>
              </a:rPr>
              <a:t>DEMO</a:t>
            </a:r>
          </a:p>
        </p:txBody>
      </p:sp>
      <p:cxnSp>
        <p:nvCxnSpPr>
          <p:cNvPr id="7" name="Egyenes összekötő 6"/>
          <p:cNvCxnSpPr/>
          <p:nvPr userDrawn="1"/>
        </p:nvCxnSpPr>
        <p:spPr>
          <a:xfrm>
            <a:off x="0" y="727038"/>
            <a:ext cx="9136125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1_D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117414" y="142830"/>
            <a:ext cx="1668429" cy="720000"/>
          </a:xfrm>
        </p:spPr>
        <p:txBody>
          <a:bodyPr anchor="ctr">
            <a:noAutofit/>
          </a:bodyPr>
          <a:lstStyle>
            <a:lvl1pPr algn="l">
              <a:defRPr sz="4000" b="1"/>
            </a:lvl1pPr>
          </a:lstStyle>
          <a:p>
            <a:r>
              <a:rPr lang="hu-HU" dirty="0" smtClean="0"/>
              <a:t>DEMO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7413" y="1019142"/>
            <a:ext cx="8872659" cy="53674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82765" y="142830"/>
            <a:ext cx="7207308" cy="720000"/>
          </a:xfrm>
          <a:ln>
            <a:solidFill>
              <a:srgbClr val="000000"/>
            </a:solidFill>
          </a:ln>
        </p:spPr>
        <p:txBody>
          <a:bodyPr anchor="ctr">
            <a:noAutofit/>
          </a:bodyPr>
          <a:lstStyle>
            <a:lvl1pPr marL="0" indent="0">
              <a:buNone/>
              <a:defRPr sz="4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20000"/>
          </a:xfrm>
          <a:prstGeom prst="rect">
            <a:avLst/>
          </a:prstGeom>
          <a:solidFill>
            <a:srgbClr val="762536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42844" y="857232"/>
            <a:ext cx="8858312" cy="55293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flip="none" rotWithShape="1">
            <a:gsLst>
              <a:gs pos="0">
                <a:srgbClr val="762536"/>
              </a:gs>
              <a:gs pos="50000">
                <a:srgbClr val="762536"/>
              </a:gs>
              <a:gs pos="100000">
                <a:srgbClr val="A3334B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 dirty="0"/>
          </a:p>
        </p:txBody>
      </p:sp>
      <p:pic>
        <p:nvPicPr>
          <p:cNvPr id="8" name="Picture 41" descr="muegyetem_logo_bordo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6486299"/>
            <a:ext cx="1269711" cy="360000"/>
          </a:xfrm>
          <a:prstGeom prst="rect">
            <a:avLst/>
          </a:prstGeom>
          <a:noFill/>
        </p:spPr>
      </p:pic>
      <p:pic>
        <p:nvPicPr>
          <p:cNvPr id="9" name="Kép 8" descr="ftsrg_logo_new-transparent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8040735" y="6498024"/>
            <a:ext cx="1066973" cy="360000"/>
          </a:xfrm>
          <a:prstGeom prst="rect">
            <a:avLst/>
          </a:prstGeom>
        </p:spPr>
      </p:pic>
      <p:sp>
        <p:nvSpPr>
          <p:cNvPr id="10" name="Dia számának helye 6"/>
          <p:cNvSpPr>
            <a:spLocks noGrp="1"/>
          </p:cNvSpPr>
          <p:nvPr userDrawn="1"/>
        </p:nvSpPr>
        <p:spPr>
          <a:xfrm>
            <a:off x="3286116" y="6500834"/>
            <a:ext cx="2971800" cy="3571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D86C690-4F62-4AFC-8745-06DC9BF07935}" type="slidenum">
              <a:rPr lang="hu-HU" sz="1400" smtClean="0">
                <a:solidFill>
                  <a:schemeClr val="bg1"/>
                </a:solidFill>
              </a:rPr>
              <a:pPr algn="ctr"/>
              <a:t>‹#›</a:t>
            </a:fld>
            <a:endParaRPr lang="hu-HU" sz="14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5" r:id="rId5"/>
    <p:sldLayoutId id="2147483656" r:id="rId6"/>
    <p:sldLayoutId id="2147483657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F8F8F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762536"/>
        </a:buClr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762536"/>
        </a:buClr>
        <a:buFont typeface="Courier New" pitchFamily="49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mit.bme.hu/~micskei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Modellezés gyakorlat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Micskei Zoltán</a:t>
            </a:r>
          </a:p>
          <a:p>
            <a:r>
              <a:rPr lang="hu-HU" sz="2400" dirty="0" smtClean="0">
                <a:hlinkClick r:id="rId3"/>
              </a:rPr>
              <a:t>http://mit.bme.hu/~micskeiz</a:t>
            </a:r>
            <a:endParaRPr lang="hu-HU" dirty="0" smtClean="0"/>
          </a:p>
          <a:p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600" dirty="0" smtClean="0">
                <a:solidFill>
                  <a:schemeClr val="bg1"/>
                </a:solidFill>
              </a:rPr>
              <a:t>Intelligens rendszerfelügyelet</a:t>
            </a:r>
            <a:endParaRPr lang="hu-HU" sz="2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Modell készítés: jogosultságok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hu-HU" smtClean="0"/>
              <a:t>Készítsen egy olyan UML osztálydiagrammal megadott metamodellt, mellyel a fájlokra vagy könyvtárakra beállított fájlrendszer jogosultságokat lehet leírni! Minden elemhez egy jogosultsági listát lehet rendelni. A lista egy eleme egy entitásból (felhasználó vagy csoport) áll, akire a jogosultság vonatkozik, és egy jogosultságból áll. A lehetséges jogosultságok a következőek: nincs hozzáférés, olvasás, írás és teljes hozzáférés.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1147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Korábbi vizsgafeladatok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15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Modell készítése: SharePoint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hu-HU" sz="2200" smtClean="0"/>
              <a:t>Microsoft SharePoint platformra fejlesztünk alkalmazásokat, és a fejlesztői és teszt rendszerekhez használt infrastruktúrák modellezéséhez kell egy metamodellt készítenünk. A SharePoint flexibilis telepítési opciókat ajánl. A telepítés alapeleme a farm. Egy farm működéséhez legalább egy web frontend szolgáltatás kell, és opcionálisan lehet kereső szolgáltatást is telepíteni. A web frontend és keresés telepíthető ugyanarra a számítógépre, ezekből a szerepekből külön-külön legfeljebb 32 lehet a farmban. A modellben tárolni szeretnénk, hogy melyik szolgáltatás melyik számítógépre van telepítve, azon milyen operációs rendszer van (annak mi a verziója), valamint, hogy a számítógépben hány processzor és mennyi memória van. A farm működéséhez ezen kívül szükség van az adatokat tároló adatbázisokra. Pontosan egy darab konfigurációs adatbázis kell, és tetszőleges sok tartalom adatbázist adhatunk meg. Az adatbázisokról tudni akarjuk a méretüket. Az adatbázisokat SQL Server 2005 és 2008-on tárolhatjuk, az adatbázis szerverről az alapértelmezett adatbázis elérési útvonalat jegyezzük fel. A metamodellben figyeljünk a multiplicitások jelölésére!</a:t>
            </a:r>
            <a:endParaRPr lang="hu-HU" sz="2200"/>
          </a:p>
        </p:txBody>
      </p:sp>
    </p:spTree>
    <p:extLst>
      <p:ext uri="{BB962C8B-B14F-4D97-AF65-F5344CB8AC3E}">
        <p14:creationId xmlns:p14="http://schemas.microsoft.com/office/powerpoint/2010/main" val="55925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Példány készítése: SharePoint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mtClean="0"/>
              <a:t>Készítsünk egy példány modellt a fenti metamodellhez. Egy közepes méretű tesztrendszerünk van. A farm két frontend szerverből áll, az egyikre telepítve van a kereső szolgáltatás is. Ezen kívül van egy SQL 2008 adatbázis szerverünk, melyen a 100 MB-os konfigurációs adatbázison kívül egy 500 MB-os és egy 3 GB-os tartalom adatbázis van. Az adatbázis szerver egy négyprocesszoros, 32 GB-os, a két frontend pedig egy-egy kétprocesszoros, 8 GB memóriával rendelkező gép.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6910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Modell készítése: </a:t>
            </a:r>
            <a:r>
              <a:rPr lang="hu-HU" dirty="0" err="1" smtClean="0"/>
              <a:t>BladeCenter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hu-HU" sz="2400" smtClean="0"/>
              <a:t>IBM BladeCenter rendszerek modellezéséhez készítsen egy egyszerű metamodellt, melynek segítségével a következő adatokat tudjuk majd tárolni. Egy BladeCenter rendszer egy keretből (chassis) áll, amibe penge szervereket (blade) lehet berakni. Jelenleg E és S típusú keretekkel foglalkozunk, az E-be 14 darab, az S-be 6 darab penge fér. A kereteket és pengéket az IBM a modell számukkal azonosítja, az egyes konkrét termékeknek pedig egyedi sorozatszáma van. A keretekbe a pengéken kívül kell még tápegység (maximum négy fér egy keretbe, különböző teljesítményű modellek kaphatóak) és legfeljebb kettő úgynevezett menedzsment modul. A menedzsment modulon keresztül lehet távolról felügyelni a keretet, a modult ilyenkor IP címével érjük el. A pengékről tárolni akarjuk a bennük lévő fizikai CPU-k számát és a memória méretét. Két féle pengét akarunk jelenleg nyilvántartani, a 4 CPU foglalattal rendelkező JS23-ast és a két CPU foglalatos HS22-est.</a:t>
            </a:r>
            <a:endParaRPr lang="hu-HU" sz="2400"/>
          </a:p>
        </p:txBody>
      </p:sp>
    </p:spTree>
    <p:extLst>
      <p:ext uri="{BB962C8B-B14F-4D97-AF65-F5344CB8AC3E}">
        <p14:creationId xmlns:p14="http://schemas.microsoft.com/office/powerpoint/2010/main" val="326089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Példány készítése: </a:t>
            </a:r>
            <a:r>
              <a:rPr lang="hu-HU" dirty="0" err="1" smtClean="0"/>
              <a:t>BladeCenter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mtClean="0"/>
              <a:t>A fenti metamodellhez készítsen el egy példánymodellt. Egy 8677-3TG modellű E-s keretet vettünk az eBay-en. A keret két 74P4452 típusú 2000 wattos tápegységgel és egy menedzsment modullal érkezett, a modult még nem állítottuk be. A modul sorozatszáma 11373P92. A keret egy darab pengével érkezett, egy 7996-60 típusú JS23-assal, amiben 2 processzor és 64 GB memória van. A modellben jelölje a hiányzó adatokat is, amiket még ki kéne tölteni a metamodell alapján.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393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Gyakorlat: modellezés papíron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dirty="0" smtClean="0"/>
              <a:t>Készíts MOST egy olyan UML osztály modellt, aminek példányával  az itt lévő rendszer elemei modellezhetőek!</a:t>
            </a:r>
            <a:endParaRPr lang="hu-HU" sz="2800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2000240"/>
            <a:ext cx="6000792" cy="4245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1643050"/>
            <a:ext cx="8025599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Egy lehetséges megoldás: </a:t>
            </a:r>
            <a:r>
              <a:rPr lang="hu-HU" dirty="0" err="1" smtClean="0"/>
              <a:t>metamodell</a:t>
            </a:r>
            <a:endParaRPr lang="hu-HU" dirty="0"/>
          </a:p>
        </p:txBody>
      </p:sp>
      <p:sp>
        <p:nvSpPr>
          <p:cNvPr id="6" name="Lekerekített téglalap feliratnak 5"/>
          <p:cNvSpPr/>
          <p:nvPr/>
        </p:nvSpPr>
        <p:spPr>
          <a:xfrm>
            <a:off x="4786314" y="1000108"/>
            <a:ext cx="3786214" cy="1285884"/>
          </a:xfrm>
          <a:prstGeom prst="wedgeRoundRectCallout">
            <a:avLst>
              <a:gd name="adj1" fmla="val -61224"/>
              <a:gd name="adj2" fmla="val 85153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Közös adatok összegyűjtése absztrakt osztályokba </a:t>
            </a:r>
          </a:p>
        </p:txBody>
      </p:sp>
      <p:sp>
        <p:nvSpPr>
          <p:cNvPr id="7" name="Lekerekített téglalap feliratnak 6"/>
          <p:cNvSpPr/>
          <p:nvPr/>
        </p:nvSpPr>
        <p:spPr>
          <a:xfrm>
            <a:off x="214250" y="5429264"/>
            <a:ext cx="2786114" cy="1285884"/>
          </a:xfrm>
          <a:prstGeom prst="wedgeRoundRectCallout">
            <a:avLst>
              <a:gd name="adj1" fmla="val 75561"/>
              <a:gd name="adj2" fmla="val -45243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Kliens és szerver megkülönböztetése (különféle ábra)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Egy lehetséges megoldás: példány</a:t>
            </a:r>
            <a:endParaRPr lang="hu-HU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928802"/>
            <a:ext cx="8683821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Modellezés haszna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Ha van egy kész modellünk:</a:t>
            </a:r>
          </a:p>
          <a:p>
            <a:endParaRPr lang="hu-HU" dirty="0" smtClean="0"/>
          </a:p>
          <a:p>
            <a:r>
              <a:rPr lang="hu-HU" dirty="0" smtClean="0"/>
              <a:t>Ellenőrzés:</a:t>
            </a:r>
          </a:p>
          <a:p>
            <a:pPr lvl="1"/>
            <a:r>
              <a:rPr lang="hu-HU" dirty="0" smtClean="0"/>
              <a:t>típushelyesség</a:t>
            </a:r>
          </a:p>
          <a:p>
            <a:pPr lvl="2"/>
            <a:r>
              <a:rPr lang="hu-HU" dirty="0" smtClean="0"/>
              <a:t>pl.: minden attribútum ki van-e töltve?</a:t>
            </a:r>
          </a:p>
          <a:p>
            <a:pPr lvl="1"/>
            <a:r>
              <a:rPr lang="hu-HU" dirty="0" smtClean="0"/>
              <a:t>kényszerek teljesítése</a:t>
            </a:r>
          </a:p>
          <a:p>
            <a:pPr lvl="2"/>
            <a:r>
              <a:rPr lang="hu-HU" dirty="0" smtClean="0"/>
              <a:t>pl.: van-e elég hely a lemezen az alkalmazásoknak?</a:t>
            </a:r>
          </a:p>
          <a:p>
            <a:r>
              <a:rPr lang="hu-HU" dirty="0" smtClean="0"/>
              <a:t>Generálás:</a:t>
            </a:r>
          </a:p>
          <a:p>
            <a:pPr lvl="1"/>
            <a:r>
              <a:rPr lang="hu-HU" dirty="0" smtClean="0"/>
              <a:t>pl.: hálózati beállításokat elvégző script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Példa: modell ellenőrzése</a:t>
            </a:r>
            <a:endParaRPr lang="hu-HU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1928802"/>
            <a:ext cx="8683821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Lekerekített téglalap feliratnak 3"/>
          <p:cNvSpPr/>
          <p:nvPr/>
        </p:nvSpPr>
        <p:spPr>
          <a:xfrm>
            <a:off x="2285984" y="1214422"/>
            <a:ext cx="3571900" cy="1071570"/>
          </a:xfrm>
          <a:prstGeom prst="wedgeRoundRectCallout">
            <a:avLst>
              <a:gd name="adj1" fmla="val 71136"/>
              <a:gd name="adj2" fmla="val 115573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Nincs megadva a kliensnél az alhálózati maszk</a:t>
            </a:r>
          </a:p>
        </p:txBody>
      </p:sp>
      <p:sp>
        <p:nvSpPr>
          <p:cNvPr id="5" name="Lekerekített téglalap feliratnak 4"/>
          <p:cNvSpPr/>
          <p:nvPr/>
        </p:nvSpPr>
        <p:spPr>
          <a:xfrm>
            <a:off x="2357422" y="4071942"/>
            <a:ext cx="4143404" cy="1500198"/>
          </a:xfrm>
          <a:prstGeom prst="wedgeRoundRectCallout">
            <a:avLst>
              <a:gd name="adj1" fmla="val 58106"/>
              <a:gd name="adj2" fmla="val 8123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Modellen érdemes finomítani:</a:t>
            </a:r>
          </a:p>
          <a:p>
            <a:pPr>
              <a:buFontTx/>
              <a:buChar char="-"/>
            </a:pPr>
            <a:r>
              <a:rPr lang="hu-HU" sz="2400" dirty="0" smtClean="0">
                <a:solidFill>
                  <a:schemeClr val="bg1"/>
                </a:solidFill>
              </a:rPr>
              <a:t> </a:t>
            </a:r>
            <a:r>
              <a:rPr lang="hu-HU" sz="2400" dirty="0" err="1" smtClean="0">
                <a:solidFill>
                  <a:schemeClr val="bg1"/>
                </a:solidFill>
              </a:rPr>
              <a:t>diskSize</a:t>
            </a:r>
            <a:r>
              <a:rPr lang="hu-HU" sz="2400" dirty="0" smtClean="0">
                <a:solidFill>
                  <a:schemeClr val="bg1"/>
                </a:solidFill>
              </a:rPr>
              <a:t> is MB-ban legyen</a:t>
            </a:r>
          </a:p>
          <a:p>
            <a:pPr>
              <a:buFontTx/>
              <a:buChar char="-"/>
            </a:pPr>
            <a:r>
              <a:rPr lang="hu-HU" sz="2400" dirty="0" smtClean="0">
                <a:solidFill>
                  <a:schemeClr val="bg1"/>
                </a:solidFill>
              </a:rPr>
              <a:t> </a:t>
            </a:r>
            <a:r>
              <a:rPr lang="hu-HU" sz="2400" dirty="0" err="1" smtClean="0">
                <a:solidFill>
                  <a:schemeClr val="bg1"/>
                </a:solidFill>
              </a:rPr>
              <a:t>OS-hez</a:t>
            </a:r>
            <a:r>
              <a:rPr lang="hu-HU" sz="2400" dirty="0" smtClean="0">
                <a:solidFill>
                  <a:schemeClr val="bg1"/>
                </a:solidFill>
              </a:rPr>
              <a:t> is kéne méret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Gyakorló példák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2006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Példány készítés: </a:t>
            </a:r>
            <a:r>
              <a:rPr lang="hu-HU" dirty="0" err="1" smtClean="0"/>
              <a:t>webhelyek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04048" y="1217272"/>
            <a:ext cx="3997108" cy="437196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Készítse</a:t>
            </a:r>
            <a:r>
              <a:rPr lang="en-US" dirty="0"/>
              <a:t> el </a:t>
            </a:r>
            <a:r>
              <a:rPr lang="en-US" dirty="0" err="1"/>
              <a:t>egy</a:t>
            </a:r>
            <a:r>
              <a:rPr lang="en-US" dirty="0"/>
              <a:t> </a:t>
            </a:r>
            <a:r>
              <a:rPr lang="en-US" dirty="0" err="1"/>
              <a:t>olyan</a:t>
            </a:r>
            <a:r>
              <a:rPr lang="en-US" dirty="0"/>
              <a:t> UML </a:t>
            </a:r>
            <a:r>
              <a:rPr lang="en-US" dirty="0" err="1"/>
              <a:t>objektumdiagram</a:t>
            </a:r>
            <a:r>
              <a:rPr lang="en-US" dirty="0"/>
              <a:t> </a:t>
            </a:r>
            <a:r>
              <a:rPr lang="en-US" dirty="0" err="1"/>
              <a:t>példányát</a:t>
            </a:r>
            <a:r>
              <a:rPr lang="en-US" dirty="0"/>
              <a:t> </a:t>
            </a:r>
            <a:r>
              <a:rPr lang="en-US" dirty="0" err="1"/>
              <a:t>ennek</a:t>
            </a:r>
            <a:r>
              <a:rPr lang="en-US" dirty="0"/>
              <a:t>, </a:t>
            </a:r>
            <a:r>
              <a:rPr lang="en-US" dirty="0" err="1"/>
              <a:t>ami</a:t>
            </a:r>
            <a:r>
              <a:rPr lang="en-US" dirty="0"/>
              <a:t> </a:t>
            </a:r>
            <a:r>
              <a:rPr lang="en-US" dirty="0" err="1"/>
              <a:t>egy</a:t>
            </a:r>
            <a:r>
              <a:rPr lang="en-US" dirty="0"/>
              <a:t> </a:t>
            </a:r>
            <a:r>
              <a:rPr lang="en-US" dirty="0" err="1"/>
              <a:t>két</a:t>
            </a:r>
            <a:r>
              <a:rPr lang="en-US" dirty="0"/>
              <a:t> </a:t>
            </a:r>
            <a:r>
              <a:rPr lang="en-US" dirty="0" err="1"/>
              <a:t>lapból</a:t>
            </a:r>
            <a:r>
              <a:rPr lang="en-US" dirty="0"/>
              <a:t> </a:t>
            </a:r>
            <a:r>
              <a:rPr lang="en-US" dirty="0" err="1"/>
              <a:t>álló</a:t>
            </a:r>
            <a:r>
              <a:rPr lang="en-US" dirty="0"/>
              <a:t> </a:t>
            </a:r>
            <a:r>
              <a:rPr lang="en-US" dirty="0" err="1"/>
              <a:t>webhelyet</a:t>
            </a:r>
            <a:r>
              <a:rPr lang="en-US" dirty="0"/>
              <a:t> </a:t>
            </a:r>
            <a:r>
              <a:rPr lang="en-US" dirty="0" err="1"/>
              <a:t>ábrázol</a:t>
            </a:r>
            <a:r>
              <a:rPr lang="en-US" dirty="0"/>
              <a:t>, </a:t>
            </a:r>
            <a:r>
              <a:rPr lang="en-US" dirty="0" err="1"/>
              <a:t>amiben</a:t>
            </a:r>
            <a:r>
              <a:rPr lang="en-US" dirty="0"/>
              <a:t> </a:t>
            </a:r>
            <a:r>
              <a:rPr lang="en-US" dirty="0" err="1"/>
              <a:t>minden</a:t>
            </a:r>
            <a:r>
              <a:rPr lang="en-US" dirty="0"/>
              <a:t> </a:t>
            </a:r>
            <a:r>
              <a:rPr lang="en-US" dirty="0" err="1"/>
              <a:t>oldalon</a:t>
            </a:r>
            <a:r>
              <a:rPr lang="en-US" dirty="0"/>
              <a:t> </a:t>
            </a:r>
            <a:r>
              <a:rPr lang="en-US" dirty="0" err="1"/>
              <a:t>legalább</a:t>
            </a:r>
            <a:r>
              <a:rPr lang="en-US" dirty="0"/>
              <a:t> </a:t>
            </a:r>
            <a:r>
              <a:rPr lang="en-US" dirty="0" err="1"/>
              <a:t>két</a:t>
            </a:r>
            <a:r>
              <a:rPr lang="en-US" dirty="0"/>
              <a:t> </a:t>
            </a:r>
            <a:r>
              <a:rPr lang="en-US" dirty="0" err="1"/>
              <a:t>elem</a:t>
            </a:r>
            <a:r>
              <a:rPr lang="en-US" dirty="0"/>
              <a:t> van.</a:t>
            </a:r>
            <a:endParaRPr lang="hu-HU" dirty="0"/>
          </a:p>
        </p:txBody>
      </p:sp>
      <p:pic>
        <p:nvPicPr>
          <p:cNvPr id="4" name="Kép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512" y="764704"/>
            <a:ext cx="4680520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937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Modell készítés: alkalmazások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mtClean="0"/>
              <a:t>Készítsen egy olyan metamodellt, és ábrázolja egy UML osztálydiagramon, ami számítógépre telepített alkalmazásokat tart nyilván. Az alkalmazásokhoz megadható a nevük és a verziójuk, valamint, hogy a számítógép melyik meghajtójára telepítettük (a meghajtókat a betűjelükkel azonosítjuk). Tároljuk továbbá, hogy melyik alkalmazásnak ki a gyártója, és mi a gyártó weboldala. A kapcsolatoknál ábrázolja azok számosságát is!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1055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me_ftsrg_hun_micskei_v7">
  <a:themeElements>
    <a:clrScheme name="ftsrg-scheme2">
      <a:dk1>
        <a:srgbClr val="000000"/>
      </a:dk1>
      <a:lt1>
        <a:srgbClr val="FFFFFF"/>
      </a:lt1>
      <a:dk2>
        <a:srgbClr val="0099FF"/>
      </a:dk2>
      <a:lt2>
        <a:srgbClr val="FFFF99"/>
      </a:lt2>
      <a:accent1>
        <a:srgbClr val="762536"/>
      </a:accent1>
      <a:accent2>
        <a:srgbClr val="81511D"/>
      </a:accent2>
      <a:accent3>
        <a:srgbClr val="48662C"/>
      </a:accent3>
      <a:accent4>
        <a:srgbClr val="134C59"/>
      </a:accent4>
      <a:accent5>
        <a:srgbClr val="5A2565"/>
      </a:accent5>
      <a:accent6>
        <a:srgbClr val="5A5A5A"/>
      </a:accent6>
      <a:hlink>
        <a:srgbClr val="002060"/>
      </a:hlink>
      <a:folHlink>
        <a:srgbClr val="00206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83A55"/>
        </a:solidFill>
        <a:ln w="38100">
          <a:solidFill>
            <a:schemeClr val="tx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rtlCol="0" anchor="ctr"/>
      <a:lstStyle>
        <a:defPPr algn="ctr">
          <a:defRPr sz="2400" dirty="0" smtClean="0">
            <a:solidFill>
              <a:schemeClr val="bg1"/>
            </a:solidFill>
          </a:defRPr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</a:objectDefaults>
  <a:extraClrSchemeLst>
    <a:extraClrScheme>
      <a:clrScheme name="ftsrg-scheme">
        <a:dk1>
          <a:srgbClr val="000000"/>
        </a:dk1>
        <a:lt1>
          <a:srgbClr val="FFFFFF"/>
        </a:lt1>
        <a:dk2>
          <a:srgbClr val="621E0F"/>
        </a:dk2>
        <a:lt2>
          <a:srgbClr val="FFFFFF"/>
        </a:lt2>
        <a:accent1>
          <a:srgbClr val="F9DD2F"/>
        </a:accent1>
        <a:accent2>
          <a:srgbClr val="E67300"/>
        </a:accent2>
        <a:accent3>
          <a:srgbClr val="007D00"/>
        </a:accent3>
        <a:accent4>
          <a:srgbClr val="762536"/>
        </a:accent4>
        <a:accent5>
          <a:srgbClr val="2B56CF"/>
        </a:accent5>
        <a:accent6>
          <a:srgbClr val="929598"/>
        </a:accent6>
        <a:hlink>
          <a:srgbClr val="0038AE"/>
        </a:hlink>
        <a:folHlink>
          <a:srgbClr val="0038AE"/>
        </a:folHlink>
      </a:clrScheme>
    </a:extraClrScheme>
    <a:extraClrScheme>
      <a:clrScheme name="ftsrg-scheme2">
        <a:dk1>
          <a:srgbClr val="000000"/>
        </a:dk1>
        <a:lt1>
          <a:srgbClr val="FFFFFF"/>
        </a:lt1>
        <a:dk2>
          <a:srgbClr val="0099FF"/>
        </a:dk2>
        <a:lt2>
          <a:srgbClr val="FFFF99"/>
        </a:lt2>
        <a:accent1>
          <a:srgbClr val="762536"/>
        </a:accent1>
        <a:accent2>
          <a:srgbClr val="81511D"/>
        </a:accent2>
        <a:accent3>
          <a:srgbClr val="48662C"/>
        </a:accent3>
        <a:accent4>
          <a:srgbClr val="134C59"/>
        </a:accent4>
        <a:accent5>
          <a:srgbClr val="5A2565"/>
        </a:accent5>
        <a:accent6>
          <a:srgbClr val="5A5A5A"/>
        </a:accent6>
        <a:hlink>
          <a:srgbClr val="002060"/>
        </a:hlink>
        <a:folHlink>
          <a:srgbClr val="002060"/>
        </a:folHlink>
      </a:clrScheme>
    </a:extraClrScheme>
    <a:extraClrScheme>
      <a:clrScheme name="SAF-color-scheme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00B686"/>
        </a:accent2>
        <a:accent3>
          <a:srgbClr val="FFCC00"/>
        </a:accent3>
        <a:accent4>
          <a:srgbClr val="000000"/>
        </a:accent4>
        <a:accent5>
          <a:srgbClr val="FFADAA"/>
        </a:accent5>
        <a:accent6>
          <a:srgbClr val="0098CE"/>
        </a:accent6>
        <a:hlink>
          <a:srgbClr val="0098CE"/>
        </a:hlink>
        <a:folHlink>
          <a:srgbClr val="FFCC00"/>
        </a:folHlink>
      </a:clrScheme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bme_ftsrg_hun_micskei_v7</Template>
  <TotalTime>1022</TotalTime>
  <Words>889</Words>
  <Application>Microsoft Office PowerPoint</Application>
  <PresentationFormat>Diavetítés a képernyőre (4:3 oldalarány)</PresentationFormat>
  <Paragraphs>51</Paragraphs>
  <Slides>15</Slides>
  <Notes>3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16" baseType="lpstr">
      <vt:lpstr>bme_ftsrg_hun_micskei_v7</vt:lpstr>
      <vt:lpstr>Modellezés gyakorlat</vt:lpstr>
      <vt:lpstr>Gyakorlat: modellezés papíron</vt:lpstr>
      <vt:lpstr>Egy lehetséges megoldás: metamodell</vt:lpstr>
      <vt:lpstr>Egy lehetséges megoldás: példány</vt:lpstr>
      <vt:lpstr>Modellezés haszna</vt:lpstr>
      <vt:lpstr>Példa: modell ellenőrzése</vt:lpstr>
      <vt:lpstr>Gyakorló példák</vt:lpstr>
      <vt:lpstr>Példány készítés: webhelyek</vt:lpstr>
      <vt:lpstr>Modell készítés: alkalmazások</vt:lpstr>
      <vt:lpstr>Modell készítés: jogosultságok</vt:lpstr>
      <vt:lpstr>Korábbi vizsgafeladatok</vt:lpstr>
      <vt:lpstr>Modell készítése: SharePoint</vt:lpstr>
      <vt:lpstr>Példány készítése: SharePoint </vt:lpstr>
      <vt:lpstr>Modell készítése: BladeCenter</vt:lpstr>
      <vt:lpstr>Példány készítése: BladeCenter</vt:lpstr>
    </vt:vector>
  </TitlesOfParts>
  <Company>Budapesti Műszaki és Gazdaságtudományi Egyetem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Modellezés az informatikában</dc:title>
  <dc:creator>Micskei Zoltán</dc:creator>
  <cp:lastModifiedBy>Micskei Zoltán</cp:lastModifiedBy>
  <cp:revision>130</cp:revision>
  <dcterms:created xsi:type="dcterms:W3CDTF">2009-01-28T13:15:32Z</dcterms:created>
  <dcterms:modified xsi:type="dcterms:W3CDTF">2011-02-17T09:12:06Z</dcterms:modified>
</cp:coreProperties>
</file>